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33" autoAdjust="0"/>
  </p:normalViewPr>
  <p:slideViewPr>
    <p:cSldViewPr snapToGrid="0">
      <p:cViewPr varScale="1">
        <p:scale>
          <a:sx n="101" d="100"/>
          <a:sy n="101" d="100"/>
        </p:scale>
        <p:origin x="3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34E65-47DC-4D76-80D8-D8AC0E0F994A}" type="datetimeFigureOut">
              <a:rPr lang="en-US" smtClean="0"/>
              <a:t>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967DA-8BF2-4B0A-962A-D5B7A235980D}" type="slidenum">
              <a:rPr lang="en-US" smtClean="0"/>
              <a:t>‹#›</a:t>
            </a:fld>
            <a:endParaRPr lang="en-US"/>
          </a:p>
        </p:txBody>
      </p:sp>
    </p:spTree>
    <p:extLst>
      <p:ext uri="{BB962C8B-B14F-4D97-AF65-F5344CB8AC3E}">
        <p14:creationId xmlns:p14="http://schemas.microsoft.com/office/powerpoint/2010/main" val="415374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Back in the Saddle (BITS)</a:t>
            </a:r>
            <a:endParaRPr lang="en-US" dirty="0"/>
          </a:p>
        </p:txBody>
      </p:sp>
      <p:sp>
        <p:nvSpPr>
          <p:cNvPr id="4" name="Slide Number Placeholder 3"/>
          <p:cNvSpPr>
            <a:spLocks noGrp="1"/>
          </p:cNvSpPr>
          <p:nvPr>
            <p:ph type="sldNum" sz="quarter" idx="10"/>
          </p:nvPr>
        </p:nvSpPr>
        <p:spPr/>
        <p:txBody>
          <a:bodyPr/>
          <a:lstStyle/>
          <a:p>
            <a:fld id="{445967DA-8BF2-4B0A-962A-D5B7A235980D}" type="slidenum">
              <a:rPr lang="en-US" smtClean="0"/>
              <a:t>2</a:t>
            </a:fld>
            <a:endParaRPr lang="en-US"/>
          </a:p>
        </p:txBody>
      </p:sp>
    </p:spTree>
    <p:extLst>
      <p:ext uri="{BB962C8B-B14F-4D97-AF65-F5344CB8AC3E}">
        <p14:creationId xmlns:p14="http://schemas.microsoft.com/office/powerpoint/2010/main" val="429195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967DA-8BF2-4B0A-962A-D5B7A235980D}" type="slidenum">
              <a:rPr lang="en-US" smtClean="0"/>
              <a:t>3</a:t>
            </a:fld>
            <a:endParaRPr lang="en-US"/>
          </a:p>
        </p:txBody>
      </p:sp>
    </p:spTree>
    <p:extLst>
      <p:ext uri="{BB962C8B-B14F-4D97-AF65-F5344CB8AC3E}">
        <p14:creationId xmlns:p14="http://schemas.microsoft.com/office/powerpoint/2010/main" val="134227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a:t>
            </a:r>
            <a:r>
              <a:rPr lang="en-US" baseline="0" dirty="0" smtClean="0"/>
              <a:t> we get into our mishap stats I wanted to take a moment to touch on situational awareness.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Bullet two:  Many mishaps involving injury or death could have been prevented if the person or others involved were paying attention to what they were supposed to be doing.</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Bullet 3: Tasks needing our focus include daily activities as mundane as walking up the pier or into the office, to those that require more intensive concentration and focus, such as loading, clearing or firing a weapon, performing a medical procedure, flying an aircraft or just troubleshooting an electrical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Bullet 4:  Avoid engaging in non-task-related discussions when the task calls for it. For example, the gun range is not the place for joking,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Bullet 7:</a:t>
            </a:r>
            <a:r>
              <a:rPr lang="en-US" baseline="0" dirty="0" smtClean="0"/>
              <a:t>  </a:t>
            </a:r>
            <a:r>
              <a:rPr lang="en-US" dirty="0" smtClean="0"/>
              <a:t>We know texting while driving is literally a crash waiting to happen, but plenty of trips, falls and head injuries (from walking into things) occur because people are texting or looking at their phone while walking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45967DA-8BF2-4B0A-962A-D5B7A235980D}" type="slidenum">
              <a:rPr lang="en-US" smtClean="0"/>
              <a:t>5</a:t>
            </a:fld>
            <a:endParaRPr lang="en-US"/>
          </a:p>
        </p:txBody>
      </p:sp>
    </p:spTree>
    <p:extLst>
      <p:ext uri="{BB962C8B-B14F-4D97-AF65-F5344CB8AC3E}">
        <p14:creationId xmlns:p14="http://schemas.microsoft.com/office/powerpoint/2010/main" val="67647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Mishap Stats need to know information.</a:t>
            </a:r>
            <a:r>
              <a:rPr lang="en-US" baseline="0" dirty="0" smtClean="0"/>
              <a:t>  These stats that will be shown on the upcoming slides are public information </a:t>
            </a:r>
            <a:endParaRPr lang="en-US" dirty="0"/>
          </a:p>
        </p:txBody>
      </p:sp>
      <p:sp>
        <p:nvSpPr>
          <p:cNvPr id="4" name="Slide Number Placeholder 3"/>
          <p:cNvSpPr>
            <a:spLocks noGrp="1"/>
          </p:cNvSpPr>
          <p:nvPr>
            <p:ph type="sldNum" sz="quarter" idx="10"/>
          </p:nvPr>
        </p:nvSpPr>
        <p:spPr/>
        <p:txBody>
          <a:bodyPr/>
          <a:lstStyle/>
          <a:p>
            <a:fld id="{445967DA-8BF2-4B0A-962A-D5B7A235980D}" type="slidenum">
              <a:rPr lang="en-US" smtClean="0"/>
              <a:t>6</a:t>
            </a:fld>
            <a:endParaRPr lang="en-US"/>
          </a:p>
        </p:txBody>
      </p:sp>
    </p:spTree>
    <p:extLst>
      <p:ext uri="{BB962C8B-B14F-4D97-AF65-F5344CB8AC3E}">
        <p14:creationId xmlns:p14="http://schemas.microsoft.com/office/powerpoint/2010/main" val="392658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65B9FB-7125-4290-AB0B-F465AD023D7B}" type="datetime1">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5077-27DC-4B9C-B108-7CE31A577B45}" type="slidenum">
              <a:rPr lang="en-US" smtClean="0"/>
              <a:t>‹#›</a:t>
            </a:fld>
            <a:endParaRPr lang="en-US"/>
          </a:p>
        </p:txBody>
      </p:sp>
    </p:spTree>
    <p:extLst>
      <p:ext uri="{BB962C8B-B14F-4D97-AF65-F5344CB8AC3E}">
        <p14:creationId xmlns:p14="http://schemas.microsoft.com/office/powerpoint/2010/main" val="84604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C908B-AF1D-46CB-92EA-F262D33A542D}" type="datetime1">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5077-27DC-4B9C-B108-7CE31A577B45}" type="slidenum">
              <a:rPr lang="en-US" smtClean="0"/>
              <a:t>‹#›</a:t>
            </a:fld>
            <a:endParaRPr lang="en-US"/>
          </a:p>
        </p:txBody>
      </p:sp>
    </p:spTree>
    <p:extLst>
      <p:ext uri="{BB962C8B-B14F-4D97-AF65-F5344CB8AC3E}">
        <p14:creationId xmlns:p14="http://schemas.microsoft.com/office/powerpoint/2010/main" val="421946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7CB4A-8128-4051-B2DD-0A4EAA0D4C17}" type="datetime1">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5077-27DC-4B9C-B108-7CE31A577B45}" type="slidenum">
              <a:rPr lang="en-US" smtClean="0"/>
              <a:t>‹#›</a:t>
            </a:fld>
            <a:endParaRPr lang="en-US"/>
          </a:p>
        </p:txBody>
      </p:sp>
    </p:spTree>
    <p:extLst>
      <p:ext uri="{BB962C8B-B14F-4D97-AF65-F5344CB8AC3E}">
        <p14:creationId xmlns:p14="http://schemas.microsoft.com/office/powerpoint/2010/main" val="81535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A35E7-9ABB-425F-A366-30D05E201E93}" type="datetime1">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5077-27DC-4B9C-B108-7CE31A577B45}" type="slidenum">
              <a:rPr lang="en-US" smtClean="0"/>
              <a:t>‹#›</a:t>
            </a:fld>
            <a:endParaRPr lang="en-US"/>
          </a:p>
        </p:txBody>
      </p:sp>
      <p:sp>
        <p:nvSpPr>
          <p:cNvPr id="8" name="TextBox 7"/>
          <p:cNvSpPr txBox="1"/>
          <p:nvPr userDrawn="1"/>
        </p:nvSpPr>
        <p:spPr>
          <a:xfrm>
            <a:off x="1314994" y="1279958"/>
            <a:ext cx="3932359" cy="369332"/>
          </a:xfrm>
          <a:prstGeom prst="rect">
            <a:avLst/>
          </a:prstGeom>
          <a:noFill/>
        </p:spPr>
        <p:txBody>
          <a:bodyPr wrap="none" rtlCol="0">
            <a:spAutoFit/>
          </a:bodyPr>
          <a:lstStyle/>
          <a:p>
            <a:r>
              <a:rPr lang="en-US" dirty="0" smtClean="0"/>
              <a:t>Back in the Saddle Safety Training FY 22 </a:t>
            </a:r>
            <a:endParaRPr lang="en-US" dirty="0"/>
          </a:p>
        </p:txBody>
      </p:sp>
    </p:spTree>
    <p:extLst>
      <p:ext uri="{BB962C8B-B14F-4D97-AF65-F5344CB8AC3E}">
        <p14:creationId xmlns:p14="http://schemas.microsoft.com/office/powerpoint/2010/main" val="287094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83A9D7-D726-4AB1-85BD-93AD13453A8D}" type="datetime1">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E5077-27DC-4B9C-B108-7CE31A577B45}" type="slidenum">
              <a:rPr lang="en-US" smtClean="0"/>
              <a:t>‹#›</a:t>
            </a:fld>
            <a:endParaRPr lang="en-US"/>
          </a:p>
        </p:txBody>
      </p:sp>
    </p:spTree>
    <p:extLst>
      <p:ext uri="{BB962C8B-B14F-4D97-AF65-F5344CB8AC3E}">
        <p14:creationId xmlns:p14="http://schemas.microsoft.com/office/powerpoint/2010/main" val="355455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13355-4C2A-473D-A4E1-623644F7FC67}" type="datetime1">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5077-27DC-4B9C-B108-7CE31A577B45}" type="slidenum">
              <a:rPr lang="en-US" smtClean="0"/>
              <a:t>‹#›</a:t>
            </a:fld>
            <a:endParaRPr lang="en-US"/>
          </a:p>
        </p:txBody>
      </p:sp>
    </p:spTree>
    <p:extLst>
      <p:ext uri="{BB962C8B-B14F-4D97-AF65-F5344CB8AC3E}">
        <p14:creationId xmlns:p14="http://schemas.microsoft.com/office/powerpoint/2010/main" val="210281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D9A2E-DB98-4D46-94F3-72D218073DB3}" type="datetime1">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E5077-27DC-4B9C-B108-7CE31A577B45}" type="slidenum">
              <a:rPr lang="en-US" smtClean="0"/>
              <a:t>‹#›</a:t>
            </a:fld>
            <a:endParaRPr lang="en-US"/>
          </a:p>
        </p:txBody>
      </p:sp>
    </p:spTree>
    <p:extLst>
      <p:ext uri="{BB962C8B-B14F-4D97-AF65-F5344CB8AC3E}">
        <p14:creationId xmlns:p14="http://schemas.microsoft.com/office/powerpoint/2010/main" val="343652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6E7F3-3FBA-4384-AB53-82885A3231DF}" type="datetime1">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E5077-27DC-4B9C-B108-7CE31A577B45}" type="slidenum">
              <a:rPr lang="en-US" smtClean="0"/>
              <a:t>‹#›</a:t>
            </a:fld>
            <a:endParaRPr lang="en-US"/>
          </a:p>
        </p:txBody>
      </p:sp>
    </p:spTree>
    <p:extLst>
      <p:ext uri="{BB962C8B-B14F-4D97-AF65-F5344CB8AC3E}">
        <p14:creationId xmlns:p14="http://schemas.microsoft.com/office/powerpoint/2010/main" val="18023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4A3A8-AE57-4457-8547-37E68F6F78D0}" type="datetime1">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E5077-27DC-4B9C-B108-7CE31A577B45}" type="slidenum">
              <a:rPr lang="en-US" smtClean="0"/>
              <a:t>‹#›</a:t>
            </a:fld>
            <a:endParaRPr lang="en-US"/>
          </a:p>
        </p:txBody>
      </p:sp>
    </p:spTree>
    <p:extLst>
      <p:ext uri="{BB962C8B-B14F-4D97-AF65-F5344CB8AC3E}">
        <p14:creationId xmlns:p14="http://schemas.microsoft.com/office/powerpoint/2010/main" val="364675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602A77-69F4-4616-B6DE-8D8B49E2BDBF}" type="datetime1">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5077-27DC-4B9C-B108-7CE31A577B45}" type="slidenum">
              <a:rPr lang="en-US" smtClean="0"/>
              <a:t>‹#›</a:t>
            </a:fld>
            <a:endParaRPr lang="en-US"/>
          </a:p>
        </p:txBody>
      </p:sp>
    </p:spTree>
    <p:extLst>
      <p:ext uri="{BB962C8B-B14F-4D97-AF65-F5344CB8AC3E}">
        <p14:creationId xmlns:p14="http://schemas.microsoft.com/office/powerpoint/2010/main" val="52441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515B7F-E34D-4097-AC2C-01B810901492}" type="datetime1">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E5077-27DC-4B9C-B108-7CE31A577B45}" type="slidenum">
              <a:rPr lang="en-US" smtClean="0"/>
              <a:t>‹#›</a:t>
            </a:fld>
            <a:endParaRPr lang="en-US"/>
          </a:p>
        </p:txBody>
      </p:sp>
    </p:spTree>
    <p:extLst>
      <p:ext uri="{BB962C8B-B14F-4D97-AF65-F5344CB8AC3E}">
        <p14:creationId xmlns:p14="http://schemas.microsoft.com/office/powerpoint/2010/main" val="208316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455FF-13C2-472C-9A27-E3C7EDBE9523}" type="datetime1">
              <a:rPr lang="en-US" smtClean="0"/>
              <a:t>2/11/2022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E5077-27DC-4B9C-B108-7CE31A577B45}" type="slidenum">
              <a:rPr lang="en-US" smtClean="0"/>
              <a:t>‹#›</a:t>
            </a:fld>
            <a:endParaRPr lang="en-US"/>
          </a:p>
        </p:txBody>
      </p:sp>
      <p:cxnSp>
        <p:nvCxnSpPr>
          <p:cNvPr id="7" name="Straight Connector 6"/>
          <p:cNvCxnSpPr/>
          <p:nvPr userDrawn="1"/>
        </p:nvCxnSpPr>
        <p:spPr>
          <a:xfrm>
            <a:off x="130352" y="1450175"/>
            <a:ext cx="1184642" cy="114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314994" y="1279958"/>
            <a:ext cx="3932359" cy="369332"/>
          </a:xfrm>
          <a:prstGeom prst="rect">
            <a:avLst/>
          </a:prstGeom>
          <a:noFill/>
        </p:spPr>
        <p:txBody>
          <a:bodyPr wrap="none" rtlCol="0">
            <a:spAutoFit/>
          </a:bodyPr>
          <a:lstStyle/>
          <a:p>
            <a:r>
              <a:rPr lang="en-US" dirty="0" smtClean="0"/>
              <a:t>Back in the Saddle Safety Training FY 22 </a:t>
            </a:r>
            <a:endParaRPr lang="en-US" dirty="0"/>
          </a:p>
        </p:txBody>
      </p:sp>
      <p:cxnSp>
        <p:nvCxnSpPr>
          <p:cNvPr id="9" name="Straight Connector 8"/>
          <p:cNvCxnSpPr/>
          <p:nvPr userDrawn="1"/>
        </p:nvCxnSpPr>
        <p:spPr>
          <a:xfrm flipV="1">
            <a:off x="5162510" y="1489435"/>
            <a:ext cx="6941506" cy="3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57194" y="153356"/>
            <a:ext cx="1240536" cy="1243584"/>
          </a:xfrm>
          <a:prstGeom prst="rect">
            <a:avLst/>
          </a:prstGeom>
        </p:spPr>
      </p:pic>
    </p:spTree>
    <p:extLst>
      <p:ext uri="{BB962C8B-B14F-4D97-AF65-F5344CB8AC3E}">
        <p14:creationId xmlns:p14="http://schemas.microsoft.com/office/powerpoint/2010/main" val="677943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2.jfi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4.xml"/><Relationship Id="rId6" Type="http://schemas.openxmlformats.org/officeDocument/2006/relationships/image" Target="../media/image27.jfif"/><Relationship Id="rId5" Type="http://schemas.openxmlformats.org/officeDocument/2006/relationships/image" Target="../media/image26.jfif"/><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fif"/><Relationship Id="rId3" Type="http://schemas.openxmlformats.org/officeDocument/2006/relationships/oleObject" Target="../embeddings/oleObject1.bin"/><Relationship Id="rId7" Type="http://schemas.openxmlformats.org/officeDocument/2006/relationships/image" Target="../media/image7.jfi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jpg"/><Relationship Id="rId11" Type="http://schemas.openxmlformats.org/officeDocument/2006/relationships/image" Target="../media/image11.jfif"/><Relationship Id="rId5" Type="http://schemas.openxmlformats.org/officeDocument/2006/relationships/image" Target="../media/image5.png"/><Relationship Id="rId10" Type="http://schemas.openxmlformats.org/officeDocument/2006/relationships/image" Target="../media/image10.jfif"/><Relationship Id="rId4" Type="http://schemas.openxmlformats.org/officeDocument/2006/relationships/image" Target="../media/image4.emf"/><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58000"/>
                    </a14:imgEffect>
                  </a14:imgLayer>
                </a14:imgProps>
              </a:ext>
              <a:ext uri="{28A0092B-C50C-407E-A947-70E740481C1C}">
                <a14:useLocalDpi xmlns:a14="http://schemas.microsoft.com/office/drawing/2010/main" val="0"/>
              </a:ext>
            </a:extLst>
          </a:blip>
          <a:stretch>
            <a:fillRect/>
          </a:stretch>
        </p:blipFill>
        <p:spPr>
          <a:xfrm>
            <a:off x="0" y="0"/>
            <a:ext cx="12242800" cy="6858000"/>
          </a:xfrm>
          <a:prstGeom prst="rect">
            <a:avLst/>
          </a:prstGeom>
          <a:ln>
            <a:noFill/>
          </a:ln>
        </p:spPr>
      </p:pic>
      <p:sp>
        <p:nvSpPr>
          <p:cNvPr id="6" name="Rectangle 5"/>
          <p:cNvSpPr/>
          <p:nvPr/>
        </p:nvSpPr>
        <p:spPr>
          <a:xfrm>
            <a:off x="762000" y="4072602"/>
            <a:ext cx="10667999" cy="2554545"/>
          </a:xfrm>
          <a:prstGeom prst="rect">
            <a:avLst/>
          </a:prstGeom>
          <a:ln>
            <a:noFill/>
          </a:ln>
        </p:spPr>
        <p:txBody>
          <a:bodyPr wrap="square">
            <a:spAutoFit/>
          </a:bodyPr>
          <a:lstStyle/>
          <a:p>
            <a:pPr algn="ctr"/>
            <a:r>
              <a:rPr lang="en-US" sz="4000" b="1" dirty="0" smtClean="0">
                <a:solidFill>
                  <a:srgbClr val="FFFF00"/>
                </a:solidFill>
                <a:cs typeface="Courier New" panose="02070309020205020404" pitchFamily="49" charset="0"/>
              </a:rPr>
              <a:t>H&amp;S Bn, HQMC Henderson Hall </a:t>
            </a:r>
          </a:p>
          <a:p>
            <a:pPr algn="ctr"/>
            <a:r>
              <a:rPr lang="en-US" sz="4000" b="1" dirty="0" smtClean="0">
                <a:solidFill>
                  <a:srgbClr val="FFFF00"/>
                </a:solidFill>
                <a:cs typeface="Courier New" panose="02070309020205020404" pitchFamily="49" charset="0"/>
              </a:rPr>
              <a:t>Back </a:t>
            </a:r>
            <a:r>
              <a:rPr lang="en-US" sz="4000" b="1" dirty="0">
                <a:solidFill>
                  <a:srgbClr val="FFFF00"/>
                </a:solidFill>
                <a:cs typeface="Courier New" panose="02070309020205020404" pitchFamily="49" charset="0"/>
              </a:rPr>
              <a:t>in the Saddle (BITS</a:t>
            </a:r>
            <a:r>
              <a:rPr lang="en-US" sz="4000" b="1" dirty="0" smtClean="0">
                <a:solidFill>
                  <a:srgbClr val="FFFF00"/>
                </a:solidFill>
                <a:cs typeface="Courier New" panose="02070309020205020404" pitchFamily="49" charset="0"/>
              </a:rPr>
              <a:t>)</a:t>
            </a:r>
          </a:p>
          <a:p>
            <a:pPr algn="ctr"/>
            <a:r>
              <a:rPr lang="en-US" sz="4000" b="1" dirty="0" smtClean="0">
                <a:solidFill>
                  <a:srgbClr val="FFFF00"/>
                </a:solidFill>
                <a:cs typeface="Courier New" panose="02070309020205020404" pitchFamily="49" charset="0"/>
              </a:rPr>
              <a:t>30 Jan </a:t>
            </a:r>
            <a:r>
              <a:rPr lang="en-US" sz="4000" b="1" dirty="0" smtClean="0">
                <a:solidFill>
                  <a:srgbClr val="FFFF00"/>
                </a:solidFill>
                <a:cs typeface="Courier New" panose="02070309020205020404" pitchFamily="49" charset="0"/>
              </a:rPr>
              <a:t>2022</a:t>
            </a:r>
          </a:p>
          <a:p>
            <a:pPr algn="ctr"/>
            <a:r>
              <a:rPr lang="en-US" sz="4000" b="1" dirty="0" smtClean="0">
                <a:solidFill>
                  <a:srgbClr val="FFFF00"/>
                </a:solidFill>
                <a:cs typeface="Courier New" panose="02070309020205020404" pitchFamily="49" charset="0"/>
              </a:rPr>
              <a:t>Command Safety </a:t>
            </a:r>
            <a:endParaRPr lang="en-US" sz="4000" b="1" dirty="0">
              <a:solidFill>
                <a:srgbClr val="FFFF00"/>
              </a:solidFill>
              <a:cs typeface="Courier New" panose="02070309020205020404" pitchFamily="49" charset="0"/>
            </a:endParaRPr>
          </a:p>
        </p:txBody>
      </p:sp>
      <p:sp>
        <p:nvSpPr>
          <p:cNvPr id="5" name="Slide Number Placeholder 4"/>
          <p:cNvSpPr>
            <a:spLocks noGrp="1"/>
          </p:cNvSpPr>
          <p:nvPr>
            <p:ph type="sldNum" sz="quarter" idx="12"/>
          </p:nvPr>
        </p:nvSpPr>
        <p:spPr/>
        <p:txBody>
          <a:bodyPr/>
          <a:lstStyle/>
          <a:p>
            <a:fld id="{951E5077-27DC-4B9C-B108-7CE31A577B45}" type="slidenum">
              <a:rPr lang="en-US" smtClean="0"/>
              <a:t>1</a:t>
            </a:fld>
            <a:endParaRPr lang="en-US"/>
          </a:p>
        </p:txBody>
      </p:sp>
    </p:spTree>
    <p:extLst>
      <p:ext uri="{BB962C8B-B14F-4D97-AF65-F5344CB8AC3E}">
        <p14:creationId xmlns:p14="http://schemas.microsoft.com/office/powerpoint/2010/main" val="4131341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Force Preservation </a:t>
            </a:r>
            <a:endParaRPr lang="en-US" b="1" dirty="0"/>
          </a:p>
        </p:txBody>
      </p:sp>
      <p:sp>
        <p:nvSpPr>
          <p:cNvPr id="3" name="Content Placeholder 2"/>
          <p:cNvSpPr>
            <a:spLocks noGrp="1"/>
          </p:cNvSpPr>
          <p:nvPr>
            <p:ph sz="half" idx="1"/>
          </p:nvPr>
        </p:nvSpPr>
        <p:spPr/>
        <p:txBody>
          <a:bodyPr/>
          <a:lstStyle/>
          <a:p>
            <a:r>
              <a:rPr lang="en-US" dirty="0" smtClean="0"/>
              <a:t>Data pulled for FY21</a:t>
            </a:r>
          </a:p>
          <a:p>
            <a:r>
              <a:rPr lang="en-US" dirty="0" smtClean="0"/>
              <a:t>32 suicides (total) </a:t>
            </a:r>
          </a:p>
          <a:p>
            <a:pPr lvl="1"/>
            <a:r>
              <a:rPr lang="en-US" dirty="0" smtClean="0"/>
              <a:t>15 Supporting establishments  </a:t>
            </a:r>
          </a:p>
          <a:p>
            <a:r>
              <a:rPr lang="en-US" dirty="0" smtClean="0"/>
              <a:t>275 attempts (total) </a:t>
            </a:r>
          </a:p>
          <a:p>
            <a:pPr lvl="1"/>
            <a:r>
              <a:rPr lang="en-US" dirty="0" smtClean="0"/>
              <a:t>87 Supporting establishments </a:t>
            </a:r>
          </a:p>
          <a:p>
            <a:r>
              <a:rPr lang="en-US" dirty="0" smtClean="0"/>
              <a:t>1157 ideations (total)</a:t>
            </a:r>
          </a:p>
          <a:p>
            <a:pPr lvl="1"/>
            <a:r>
              <a:rPr lang="en-US" dirty="0" smtClean="0"/>
              <a:t>452 Supporting establishments </a:t>
            </a:r>
          </a:p>
          <a:p>
            <a:r>
              <a:rPr lang="en-US" dirty="0"/>
              <a:t>MCCS Services  </a:t>
            </a:r>
          </a:p>
          <a:p>
            <a:r>
              <a:rPr lang="en-US" dirty="0" smtClean="0"/>
              <a:t>Force Preservation Council </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17526916"/>
              </p:ext>
            </p:extLst>
          </p:nvPr>
        </p:nvGraphicFramePr>
        <p:xfrm>
          <a:off x="6019800" y="1690688"/>
          <a:ext cx="4170456" cy="3222625"/>
        </p:xfrm>
        <a:graphic>
          <a:graphicData uri="http://schemas.openxmlformats.org/presentationml/2006/ole">
            <mc:AlternateContent xmlns:mc="http://schemas.openxmlformats.org/markup-compatibility/2006">
              <mc:Choice xmlns:v="urn:schemas-microsoft-com:vml" Requires="v">
                <p:oleObj spid="_x0000_s2082" name="Acrobat Document" r:id="rId3" imgW="5029101" imgH="3886068" progId="Acrobat.Document.2017">
                  <p:embed/>
                </p:oleObj>
              </mc:Choice>
              <mc:Fallback>
                <p:oleObj name="Acrobat Document" r:id="rId3" imgW="5029101" imgH="3886068" progId="Acrobat.Document.2017">
                  <p:embed/>
                  <p:pic>
                    <p:nvPicPr>
                      <p:cNvPr id="0" name=""/>
                      <p:cNvPicPr/>
                      <p:nvPr/>
                    </p:nvPicPr>
                    <p:blipFill>
                      <a:blip r:embed="rId4"/>
                      <a:stretch>
                        <a:fillRect/>
                      </a:stretch>
                    </p:blipFill>
                    <p:spPr>
                      <a:xfrm>
                        <a:off x="6019800" y="1690688"/>
                        <a:ext cx="4170456" cy="3222625"/>
                      </a:xfrm>
                      <a:prstGeom prst="rect">
                        <a:avLst/>
                      </a:prstGeom>
                      <a:ln w="28575">
                        <a:solidFill>
                          <a:schemeClr val="tx1"/>
                        </a:solidFill>
                      </a:ln>
                    </p:spPr>
                  </p:pic>
                </p:oleObj>
              </mc:Fallback>
            </mc:AlternateContent>
          </a:graphicData>
        </a:graphic>
      </p:graphicFrame>
      <p:pic>
        <p:nvPicPr>
          <p:cNvPr id="8" name="Content Placeholder 5"/>
          <p:cNvPicPr>
            <a:picLocks noGrp="1" noChangeAspect="1"/>
          </p:cNvPicPr>
          <p:nvPr>
            <p:ph sz="half" idx="2"/>
          </p:nvPr>
        </p:nvPicPr>
        <p:blipFill>
          <a:blip r:embed="rId5"/>
          <a:stretch>
            <a:fillRect/>
          </a:stretch>
        </p:blipFill>
        <p:spPr>
          <a:xfrm>
            <a:off x="8919945" y="2182089"/>
            <a:ext cx="2728807" cy="3638410"/>
          </a:xfrm>
          <a:prstGeom prst="rect">
            <a:avLst/>
          </a:prstGeom>
          <a:ln w="28575">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3153" y="4148208"/>
            <a:ext cx="2428875" cy="1885950"/>
          </a:xfrm>
          <a:prstGeom prst="rect">
            <a:avLst/>
          </a:prstGeom>
          <a:ln w="28575">
            <a:solidFill>
              <a:schemeClr val="tx1"/>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501" y="5151737"/>
            <a:ext cx="2952750" cy="1552575"/>
          </a:xfrm>
          <a:prstGeom prst="rect">
            <a:avLst/>
          </a:prstGeom>
          <a:ln w="28575">
            <a:solidFill>
              <a:schemeClr val="tx1"/>
            </a:solidFill>
          </a:ln>
        </p:spPr>
      </p:pic>
      <p:sp>
        <p:nvSpPr>
          <p:cNvPr id="4" name="Slide Number Placeholder 3"/>
          <p:cNvSpPr>
            <a:spLocks noGrp="1"/>
          </p:cNvSpPr>
          <p:nvPr>
            <p:ph type="sldNum" sz="quarter" idx="12"/>
          </p:nvPr>
        </p:nvSpPr>
        <p:spPr/>
        <p:txBody>
          <a:bodyPr/>
          <a:lstStyle/>
          <a:p>
            <a:fld id="{951E5077-27DC-4B9C-B108-7CE31A577B45}" type="slidenum">
              <a:rPr lang="en-US" smtClean="0"/>
              <a:t>10</a:t>
            </a:fld>
            <a:endParaRPr lang="en-US"/>
          </a:p>
        </p:txBody>
      </p:sp>
    </p:spTree>
    <p:extLst>
      <p:ext uri="{BB962C8B-B14F-4D97-AF65-F5344CB8AC3E}">
        <p14:creationId xmlns:p14="http://schemas.microsoft.com/office/powerpoint/2010/main" val="433398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Local Rounds </a:t>
            </a:r>
            <a:endParaRPr lang="en-US" b="1" dirty="0"/>
          </a:p>
        </p:txBody>
      </p:sp>
      <p:sp>
        <p:nvSpPr>
          <p:cNvPr id="4" name="Content Placeholder 3"/>
          <p:cNvSpPr>
            <a:spLocks noGrp="1"/>
          </p:cNvSpPr>
          <p:nvPr>
            <p:ph sz="half" idx="1"/>
          </p:nvPr>
        </p:nvSpPr>
        <p:spPr>
          <a:xfrm>
            <a:off x="777240" y="1906905"/>
            <a:ext cx="11120120" cy="4351338"/>
          </a:xfrm>
        </p:spPr>
        <p:txBody>
          <a:bodyPr/>
          <a:lstStyle/>
          <a:p>
            <a:pPr marL="0" indent="0">
              <a:buNone/>
            </a:pPr>
            <a:r>
              <a:rPr lang="en-US" dirty="0" smtClean="0"/>
              <a:t>* Still </a:t>
            </a:r>
            <a:r>
              <a:rPr lang="en-US" dirty="0"/>
              <a:t>I</a:t>
            </a:r>
            <a:r>
              <a:rPr lang="en-US" dirty="0" smtClean="0"/>
              <a:t>mpacted </a:t>
            </a:r>
            <a:r>
              <a:rPr lang="en-US" dirty="0"/>
              <a:t>by </a:t>
            </a:r>
            <a:r>
              <a:rPr lang="en-US" dirty="0"/>
              <a:t>W</a:t>
            </a:r>
            <a:r>
              <a:rPr lang="en-US" dirty="0" smtClean="0"/>
              <a:t>inter     </a:t>
            </a:r>
            <a:r>
              <a:rPr lang="en-US" dirty="0" smtClean="0"/>
              <a:t>* Hearing Readiness     * PT </a:t>
            </a:r>
            <a:r>
              <a:rPr lang="en-US" dirty="0"/>
              <a:t>injuries </a:t>
            </a:r>
          </a:p>
          <a:p>
            <a:pPr marL="0" indent="0">
              <a:buNone/>
            </a:pPr>
            <a:r>
              <a:rPr lang="en-US" dirty="0" smtClean="0"/>
              <a:t>* Concealed </a:t>
            </a:r>
            <a:r>
              <a:rPr lang="en-US" dirty="0"/>
              <a:t>Weapons </a:t>
            </a:r>
            <a:r>
              <a:rPr lang="en-US" dirty="0" smtClean="0"/>
              <a:t>Permits     * Continue </a:t>
            </a:r>
            <a:r>
              <a:rPr lang="en-US" dirty="0"/>
              <a:t>to </a:t>
            </a:r>
            <a:r>
              <a:rPr lang="en-US" dirty="0" smtClean="0"/>
              <a:t>Report </a:t>
            </a:r>
            <a:r>
              <a:rPr lang="en-US" dirty="0"/>
              <a:t>all </a:t>
            </a:r>
            <a:r>
              <a:rPr lang="en-US" dirty="0" smtClean="0"/>
              <a:t>Mishaps</a:t>
            </a:r>
            <a:r>
              <a:rPr lang="en-US" dirty="0"/>
              <a:t>. </a:t>
            </a:r>
          </a:p>
          <a:p>
            <a:pPr marL="0" indent="0">
              <a:buNone/>
            </a:pPr>
            <a:r>
              <a:rPr lang="en-US" dirty="0" smtClean="0"/>
              <a:t>* Safety </a:t>
            </a:r>
            <a:r>
              <a:rPr lang="en-US" dirty="0"/>
              <a:t>- Boots on the </a:t>
            </a:r>
            <a:r>
              <a:rPr lang="en-US" dirty="0" smtClean="0"/>
              <a:t>Ground     * MCO 5100.29C</a:t>
            </a:r>
          </a:p>
          <a:p>
            <a:pPr marL="0" indent="0">
              <a:buNone/>
            </a:pPr>
            <a:r>
              <a:rPr lang="en-US" dirty="0" smtClean="0"/>
              <a:t>* Child Safety Seat Checks</a:t>
            </a:r>
          </a:p>
          <a:p>
            <a:endParaRPr lang="en-US" dirty="0"/>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3651885"/>
            <a:ext cx="4216936" cy="2302669"/>
          </a:xfrm>
          <a:ln w="12700">
            <a:solidFill>
              <a:schemeClr val="tx1"/>
            </a:solidFill>
          </a:ln>
        </p:spPr>
      </p:pic>
      <p:sp>
        <p:nvSpPr>
          <p:cNvPr id="10" name="AutoShape 2" descr="Marine Corps Installations East &gt; Staff Offices &gt; Safety &gt; Recreation /  Off-Du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Marine Corps Installations East &gt; Staff Offices &gt; Safety &gt; Recreation /  Off-Du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570" y="3117215"/>
            <a:ext cx="1809750" cy="2533650"/>
          </a:xfrm>
          <a:prstGeom prst="rect">
            <a:avLst/>
          </a:prstGeom>
          <a:ln w="12700">
            <a:solidFill>
              <a:schemeClr val="tx1"/>
            </a:solidFill>
          </a:ln>
        </p:spPr>
      </p:pic>
      <p:sp>
        <p:nvSpPr>
          <p:cNvPr id="2" name="Slide Number Placeholder 1"/>
          <p:cNvSpPr>
            <a:spLocks noGrp="1"/>
          </p:cNvSpPr>
          <p:nvPr>
            <p:ph type="sldNum" sz="quarter" idx="12"/>
          </p:nvPr>
        </p:nvSpPr>
        <p:spPr/>
        <p:txBody>
          <a:bodyPr/>
          <a:lstStyle/>
          <a:p>
            <a:fld id="{951E5077-27DC-4B9C-B108-7CE31A577B45}" type="slidenum">
              <a:rPr lang="en-US" smtClean="0"/>
              <a:t>11</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691" y="5006091"/>
            <a:ext cx="2228751" cy="14831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232" y="4082574"/>
            <a:ext cx="3981450" cy="24851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9526" y="4614227"/>
            <a:ext cx="2073275" cy="2073275"/>
          </a:xfrm>
          <a:prstGeom prst="rect">
            <a:avLst/>
          </a:prstGeom>
          <a:ln w="12700">
            <a:solidFill>
              <a:schemeClr val="tx1"/>
            </a:solidFill>
          </a:ln>
        </p:spPr>
      </p:pic>
    </p:spTree>
    <p:extLst>
      <p:ext uri="{BB962C8B-B14F-4D97-AF65-F5344CB8AC3E}">
        <p14:creationId xmlns:p14="http://schemas.microsoft.com/office/powerpoint/2010/main" val="1737104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Questions?</a:t>
            </a:r>
          </a:p>
        </p:txBody>
      </p:sp>
      <p:sp>
        <p:nvSpPr>
          <p:cNvPr id="6" name="Text Placeholder 5"/>
          <p:cNvSpPr>
            <a:spLocks noGrp="1"/>
          </p:cNvSpPr>
          <p:nvPr>
            <p:ph type="body" idx="4294967295"/>
          </p:nvPr>
        </p:nvSpPr>
        <p:spPr>
          <a:xfrm>
            <a:off x="838200" y="4528503"/>
            <a:ext cx="10515600" cy="1500187"/>
          </a:xfrm>
        </p:spPr>
        <p:txBody>
          <a:bodyPr/>
          <a:lstStyle/>
          <a:p>
            <a:pPr marL="0" indent="0" algn="ctr">
              <a:buNone/>
            </a:pPr>
            <a:r>
              <a:rPr lang="en-US" b="1" i="1" dirty="0"/>
              <a:t>Make the right decisions! Your family, your leadership, </a:t>
            </a:r>
          </a:p>
          <a:p>
            <a:pPr marL="0" indent="0" algn="ctr">
              <a:buNone/>
            </a:pPr>
            <a:r>
              <a:rPr lang="en-US" b="1" i="1" dirty="0"/>
              <a:t>and fellow Marines are counting on it!</a:t>
            </a:r>
            <a:r>
              <a:rPr lang="en-US" b="1" dirty="0"/>
              <a:t>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342" y="2192732"/>
            <a:ext cx="5728018" cy="2062086"/>
          </a:xfrm>
          <a:prstGeom prst="rect">
            <a:avLst/>
          </a:prstGeom>
        </p:spPr>
      </p:pic>
      <p:sp>
        <p:nvSpPr>
          <p:cNvPr id="2" name="Slide Number Placeholder 1"/>
          <p:cNvSpPr>
            <a:spLocks noGrp="1"/>
          </p:cNvSpPr>
          <p:nvPr>
            <p:ph type="sldNum" sz="quarter" idx="12"/>
          </p:nvPr>
        </p:nvSpPr>
        <p:spPr/>
        <p:txBody>
          <a:bodyPr/>
          <a:lstStyle/>
          <a:p>
            <a:fld id="{951E5077-27DC-4B9C-B108-7CE31A577B45}" type="slidenum">
              <a:rPr lang="en-US" smtClean="0"/>
              <a:t>12</a:t>
            </a:fld>
            <a:endParaRPr lang="en-US"/>
          </a:p>
        </p:txBody>
      </p:sp>
    </p:spTree>
    <p:extLst>
      <p:ext uri="{BB962C8B-B14F-4D97-AF65-F5344CB8AC3E}">
        <p14:creationId xmlns:p14="http://schemas.microsoft.com/office/powerpoint/2010/main" val="353675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Overview </a:t>
            </a:r>
            <a:endParaRPr lang="en-US" dirty="0"/>
          </a:p>
        </p:txBody>
      </p:sp>
      <p:sp>
        <p:nvSpPr>
          <p:cNvPr id="2" name="Content Placeholder 1"/>
          <p:cNvSpPr>
            <a:spLocks noGrp="1"/>
          </p:cNvSpPr>
          <p:nvPr>
            <p:ph sz="half" idx="1"/>
          </p:nvPr>
        </p:nvSpPr>
        <p:spPr/>
        <p:txBody>
          <a:bodyPr/>
          <a:lstStyle/>
          <a:p>
            <a:endParaRPr lang="en-US" sz="3200" dirty="0" smtClean="0"/>
          </a:p>
          <a:p>
            <a:r>
              <a:rPr lang="en-US" dirty="0" smtClean="0"/>
              <a:t>Safety Wave-Tops</a:t>
            </a:r>
            <a:endParaRPr lang="en-US" dirty="0"/>
          </a:p>
          <a:p>
            <a:r>
              <a:rPr lang="en-US" dirty="0"/>
              <a:t>Situational </a:t>
            </a:r>
            <a:r>
              <a:rPr lang="en-US" dirty="0" smtClean="0"/>
              <a:t>Awareness</a:t>
            </a:r>
            <a:endParaRPr lang="en-US" dirty="0"/>
          </a:p>
          <a:p>
            <a:r>
              <a:rPr lang="en-US" dirty="0"/>
              <a:t>Need to </a:t>
            </a:r>
            <a:r>
              <a:rPr lang="en-US" dirty="0" smtClean="0"/>
              <a:t>Know Stats</a:t>
            </a:r>
          </a:p>
          <a:p>
            <a:r>
              <a:rPr lang="en-US" dirty="0" smtClean="0"/>
              <a:t>Force Preservation</a:t>
            </a:r>
            <a:endParaRPr lang="en-US" dirty="0"/>
          </a:p>
          <a:p>
            <a:r>
              <a:rPr lang="en-US" dirty="0" smtClean="0"/>
              <a:t>Local </a:t>
            </a:r>
            <a:r>
              <a:rPr lang="en-US" dirty="0"/>
              <a:t>Rounds</a:t>
            </a:r>
          </a:p>
          <a:p>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98160" y="1875314"/>
            <a:ext cx="6121400" cy="4591050"/>
          </a:xfrm>
        </p:spPr>
      </p:pic>
      <p:sp>
        <p:nvSpPr>
          <p:cNvPr id="3" name="Slide Number Placeholder 2"/>
          <p:cNvSpPr>
            <a:spLocks noGrp="1"/>
          </p:cNvSpPr>
          <p:nvPr>
            <p:ph type="sldNum" sz="quarter" idx="12"/>
          </p:nvPr>
        </p:nvSpPr>
        <p:spPr/>
        <p:txBody>
          <a:bodyPr/>
          <a:lstStyle/>
          <a:p>
            <a:fld id="{951E5077-27DC-4B9C-B108-7CE31A577B45}" type="slidenum">
              <a:rPr lang="en-US" smtClean="0"/>
              <a:t>2</a:t>
            </a:fld>
            <a:endParaRPr lang="en-US"/>
          </a:p>
        </p:txBody>
      </p:sp>
    </p:spTree>
    <p:extLst>
      <p:ext uri="{BB962C8B-B14F-4D97-AF65-F5344CB8AC3E}">
        <p14:creationId xmlns:p14="http://schemas.microsoft.com/office/powerpoint/2010/main" val="4103569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4"/>
            <a:ext cx="10515600" cy="5032376"/>
          </a:xfrm>
        </p:spPr>
        <p:txBody>
          <a:bodyPr>
            <a:normAutofit fontScale="77500" lnSpcReduction="20000"/>
          </a:bodyPr>
          <a:lstStyle/>
          <a:p>
            <a:r>
              <a:rPr lang="en-US" sz="2600" dirty="0"/>
              <a:t>Staff Sergeant Reckless </a:t>
            </a:r>
            <a:r>
              <a:rPr lang="en-US" sz="2600" dirty="0" smtClean="0"/>
              <a:t>- Primary trainer was </a:t>
            </a:r>
            <a:r>
              <a:rPr lang="en-US" sz="2600" dirty="0"/>
              <a:t>Platoon Gunnery </a:t>
            </a:r>
            <a:r>
              <a:rPr lang="en-US" sz="2600" dirty="0" smtClean="0"/>
              <a:t>Sergeant, </a:t>
            </a:r>
            <a:r>
              <a:rPr lang="en-US" sz="2600" dirty="0"/>
              <a:t>Joseph </a:t>
            </a:r>
            <a:r>
              <a:rPr lang="en-US" sz="2600" dirty="0" smtClean="0"/>
              <a:t>Latham.</a:t>
            </a:r>
          </a:p>
          <a:p>
            <a:r>
              <a:rPr lang="en-US" sz="2600" dirty="0" smtClean="0"/>
              <a:t>Reckless </a:t>
            </a:r>
            <a:r>
              <a:rPr lang="en-US" sz="2600" dirty="0"/>
              <a:t>earned several </a:t>
            </a:r>
            <a:r>
              <a:rPr lang="en-US" sz="2600" dirty="0" smtClean="0"/>
              <a:t>awards.</a:t>
            </a:r>
            <a:endParaRPr lang="en-US" sz="2600" b="1" dirty="0"/>
          </a:p>
          <a:p>
            <a:r>
              <a:rPr lang="en-US" sz="2600" dirty="0" smtClean="0"/>
              <a:t>Only </a:t>
            </a:r>
            <a:r>
              <a:rPr lang="en-US" sz="2600" dirty="0"/>
              <a:t>horse in US history to have been promoted to the rank Staff </a:t>
            </a:r>
            <a:r>
              <a:rPr lang="en-US" sz="2600" dirty="0" smtClean="0"/>
              <a:t>Sergeant.</a:t>
            </a:r>
          </a:p>
          <a:p>
            <a:r>
              <a:rPr lang="en-US" sz="2600" dirty="0" smtClean="0"/>
              <a:t>Bought </a:t>
            </a:r>
            <a:r>
              <a:rPr lang="en-US" sz="2600" dirty="0"/>
              <a:t>for $250 in 1952 by a US </a:t>
            </a:r>
            <a:r>
              <a:rPr lang="en-US" sz="2600" dirty="0" smtClean="0"/>
              <a:t>Marine Corps </a:t>
            </a:r>
            <a:r>
              <a:rPr lang="en-US" sz="2600" dirty="0"/>
              <a:t>lieutenant at Seoul Race Track from a young Korean boy who needed the cash to buy his sister an artificial leg, the small horse would become America's greatest war </a:t>
            </a:r>
            <a:r>
              <a:rPr lang="en-US" sz="2600" dirty="0" smtClean="0"/>
              <a:t>horse.</a:t>
            </a:r>
          </a:p>
          <a:p>
            <a:r>
              <a:rPr lang="en-US" sz="2600" dirty="0" smtClean="0"/>
              <a:t>The Marines </a:t>
            </a:r>
            <a:r>
              <a:rPr lang="en-US" sz="2600" dirty="0"/>
              <a:t>called her Reckless, after the recoilless rifle for which she carried ammunition. The cannon was often dubbed the "reckless" rifle because it was so dangerous to </a:t>
            </a:r>
            <a:r>
              <a:rPr lang="en-US" sz="2600" dirty="0" smtClean="0"/>
              <a:t>handle.</a:t>
            </a:r>
          </a:p>
          <a:p>
            <a:r>
              <a:rPr lang="en-US" sz="2600" dirty="0" smtClean="0"/>
              <a:t>Reckless </a:t>
            </a:r>
            <a:r>
              <a:rPr lang="en-US" sz="2600" dirty="0"/>
              <a:t>played an important role during the Battle of Outpost Vegas in the final stages of the Korean War between US and Chinese armed forces in March 1953</a:t>
            </a:r>
          </a:p>
          <a:p>
            <a:r>
              <a:rPr lang="en-US" sz="2600" dirty="0"/>
              <a:t>Reckless, whose military decorations included two Purple Hearts, received a hero's welcome when she was shipped from Korea to the US in 1954, with hundreds of people awaiting her arrival in San Francisco. </a:t>
            </a:r>
          </a:p>
          <a:p>
            <a:r>
              <a:rPr lang="en-US" sz="2600" dirty="0"/>
              <a:t>Having twice been promoted to staff sergeant, Reckless would spend the rest of her life at Camp Pendleton in California, where she gave birth to one filly and three colts, according to History.com. </a:t>
            </a:r>
          </a:p>
          <a:p>
            <a:r>
              <a:rPr lang="en-US" sz="2600" dirty="0"/>
              <a:t>Although her death in 1968 was front page news in the US, and she was buried with full military honors, the horse had become somewhat of a forgotten hero in the decades </a:t>
            </a:r>
            <a:r>
              <a:rPr lang="en-US" sz="2600" dirty="0" smtClean="0"/>
              <a:t>that followed </a:t>
            </a:r>
            <a:endParaRPr lang="en-US" sz="2600" dirty="0"/>
          </a:p>
          <a:p>
            <a:endParaRPr lang="en-US" dirty="0"/>
          </a:p>
        </p:txBody>
      </p:sp>
      <p:sp>
        <p:nvSpPr>
          <p:cNvPr id="6"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History Lesson:  Staff Sergeant Reckless</a:t>
            </a:r>
            <a:endParaRPr lang="en-US" b="1" dirty="0"/>
          </a:p>
        </p:txBody>
      </p:sp>
      <p:sp>
        <p:nvSpPr>
          <p:cNvPr id="2" name="Slide Number Placeholder 1"/>
          <p:cNvSpPr>
            <a:spLocks noGrp="1"/>
          </p:cNvSpPr>
          <p:nvPr>
            <p:ph type="sldNum" sz="quarter" idx="12"/>
          </p:nvPr>
        </p:nvSpPr>
        <p:spPr/>
        <p:txBody>
          <a:bodyPr/>
          <a:lstStyle/>
          <a:p>
            <a:fld id="{951E5077-27DC-4B9C-B108-7CE31A577B45}" type="slidenum">
              <a:rPr lang="en-US" smtClean="0"/>
              <a:t>3</a:t>
            </a:fld>
            <a:endParaRPr lang="en-US" dirty="0"/>
          </a:p>
        </p:txBody>
      </p:sp>
    </p:spTree>
    <p:extLst>
      <p:ext uri="{BB962C8B-B14F-4D97-AF65-F5344CB8AC3E}">
        <p14:creationId xmlns:p14="http://schemas.microsoft.com/office/powerpoint/2010/main" val="2967733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Safety, It’s what we do!</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84547434"/>
              </p:ext>
            </p:extLst>
          </p:nvPr>
        </p:nvGraphicFramePr>
        <p:xfrm>
          <a:off x="503595" y="2115217"/>
          <a:ext cx="2179121" cy="2820038"/>
        </p:xfrm>
        <a:graphic>
          <a:graphicData uri="http://schemas.openxmlformats.org/presentationml/2006/ole">
            <mc:AlternateContent xmlns:mc="http://schemas.openxmlformats.org/markup-compatibility/2006">
              <mc:Choice xmlns:v="urn:schemas-microsoft-com:vml" Requires="v">
                <p:oleObj spid="_x0000_s1054" name="Acrobat Document" r:id="rId3" imgW="3886052" imgH="5028936" progId="Acrobat.Document.2015">
                  <p:embed/>
                </p:oleObj>
              </mc:Choice>
              <mc:Fallback>
                <p:oleObj name="Acrobat Document" r:id="rId3" imgW="3886052" imgH="5028936" progId="Acrobat.Document.2015">
                  <p:embed/>
                  <p:pic>
                    <p:nvPicPr>
                      <p:cNvPr id="3" name="Object 2"/>
                      <p:cNvPicPr/>
                      <p:nvPr/>
                    </p:nvPicPr>
                    <p:blipFill>
                      <a:blip r:embed="rId4"/>
                      <a:stretch>
                        <a:fillRect/>
                      </a:stretch>
                    </p:blipFill>
                    <p:spPr>
                      <a:xfrm>
                        <a:off x="503595" y="2115217"/>
                        <a:ext cx="2179121" cy="2820038"/>
                      </a:xfrm>
                      <a:prstGeom prst="rect">
                        <a:avLst/>
                      </a:prstGeom>
                      <a:ln w="28575">
                        <a:solidFill>
                          <a:srgbClr val="FF0000"/>
                        </a:solidFill>
                      </a:ln>
                    </p:spPr>
                  </p:pic>
                </p:oleObj>
              </mc:Fallback>
            </mc:AlternateContent>
          </a:graphicData>
        </a:graphic>
      </p:graphicFrame>
      <p:pic>
        <p:nvPicPr>
          <p:cNvPr id="5" name="Picture 3" descr="fe3b6a1b-0f6a-4719-81b2-d2c968da3da1@usmc"/>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18"/>
          <a:stretch/>
        </p:blipFill>
        <p:spPr bwMode="auto">
          <a:xfrm>
            <a:off x="10083134" y="4754205"/>
            <a:ext cx="972927" cy="177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5837" y="4935255"/>
            <a:ext cx="2471866" cy="1816821"/>
          </a:xfrm>
          <a:prstGeom prst="rect">
            <a:avLst/>
          </a:prstGeom>
        </p:spPr>
      </p:pic>
      <p:sp>
        <p:nvSpPr>
          <p:cNvPr id="7" name="TextBox 6"/>
          <p:cNvSpPr txBox="1"/>
          <p:nvPr/>
        </p:nvSpPr>
        <p:spPr>
          <a:xfrm>
            <a:off x="225251" y="1745885"/>
            <a:ext cx="2726452" cy="369332"/>
          </a:xfrm>
          <a:prstGeom prst="rect">
            <a:avLst/>
          </a:prstGeom>
          <a:noFill/>
        </p:spPr>
        <p:txBody>
          <a:bodyPr wrap="none" rtlCol="0">
            <a:spAutoFit/>
          </a:bodyPr>
          <a:lstStyle/>
          <a:p>
            <a:r>
              <a:rPr lang="en-US" dirty="0" smtClean="0"/>
              <a:t>Safety Checks News Letters</a:t>
            </a:r>
            <a:endParaRPr lang="en-US" dirty="0"/>
          </a:p>
        </p:txBody>
      </p:sp>
      <p:sp>
        <p:nvSpPr>
          <p:cNvPr id="8" name="TextBox 7"/>
          <p:cNvSpPr txBox="1"/>
          <p:nvPr/>
        </p:nvSpPr>
        <p:spPr>
          <a:xfrm>
            <a:off x="1186927" y="5119921"/>
            <a:ext cx="979948" cy="369332"/>
          </a:xfrm>
          <a:prstGeom prst="rect">
            <a:avLst/>
          </a:prstGeom>
          <a:noFill/>
        </p:spPr>
        <p:txBody>
          <a:bodyPr wrap="none" rtlCol="0">
            <a:spAutoFit/>
          </a:bodyPr>
          <a:lstStyle/>
          <a:p>
            <a:r>
              <a:rPr lang="en-US" dirty="0" smtClean="0"/>
              <a:t>Training </a:t>
            </a:r>
            <a:endParaRPr lang="en-US" dirty="0"/>
          </a:p>
        </p:txBody>
      </p:sp>
      <p:sp>
        <p:nvSpPr>
          <p:cNvPr id="9" name="TextBox 8"/>
          <p:cNvSpPr txBox="1"/>
          <p:nvPr/>
        </p:nvSpPr>
        <p:spPr>
          <a:xfrm>
            <a:off x="6887922" y="1790083"/>
            <a:ext cx="1997470" cy="369332"/>
          </a:xfrm>
          <a:prstGeom prst="rect">
            <a:avLst/>
          </a:prstGeom>
          <a:noFill/>
        </p:spPr>
        <p:txBody>
          <a:bodyPr wrap="none" rtlCol="0">
            <a:spAutoFit/>
          </a:bodyPr>
          <a:lstStyle/>
          <a:p>
            <a:r>
              <a:rPr lang="en-US" dirty="0" smtClean="0"/>
              <a:t>Safety for Families  </a:t>
            </a:r>
            <a:endParaRPr lang="en-US" dirty="0"/>
          </a:p>
        </p:txBody>
      </p:sp>
      <p:sp>
        <p:nvSpPr>
          <p:cNvPr id="10" name="TextBox 9"/>
          <p:cNvSpPr txBox="1"/>
          <p:nvPr/>
        </p:nvSpPr>
        <p:spPr>
          <a:xfrm>
            <a:off x="9163326" y="4246886"/>
            <a:ext cx="2814553" cy="369332"/>
          </a:xfrm>
          <a:prstGeom prst="rect">
            <a:avLst/>
          </a:prstGeom>
          <a:noFill/>
        </p:spPr>
        <p:txBody>
          <a:bodyPr wrap="none" rtlCol="0">
            <a:spAutoFit/>
          </a:bodyPr>
          <a:lstStyle/>
          <a:p>
            <a:r>
              <a:rPr lang="en-US" dirty="0" smtClean="0"/>
              <a:t>Information and Safety App </a:t>
            </a:r>
            <a:endParaRPr lang="en-US"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272" y="5601767"/>
            <a:ext cx="2013045" cy="114162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1087" y="2228022"/>
            <a:ext cx="1847850" cy="247650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1448" y="5171768"/>
            <a:ext cx="2914650" cy="1571625"/>
          </a:xfrm>
          <a:prstGeom prst="rect">
            <a:avLst/>
          </a:prstGeom>
        </p:spPr>
      </p:pic>
      <p:sp>
        <p:nvSpPr>
          <p:cNvPr id="14" name="TextBox 13"/>
          <p:cNvSpPr txBox="1"/>
          <p:nvPr/>
        </p:nvSpPr>
        <p:spPr>
          <a:xfrm>
            <a:off x="3660682" y="4499043"/>
            <a:ext cx="1767856" cy="369332"/>
          </a:xfrm>
          <a:prstGeom prst="rect">
            <a:avLst/>
          </a:prstGeom>
          <a:noFill/>
        </p:spPr>
        <p:txBody>
          <a:bodyPr wrap="none" rtlCol="0">
            <a:spAutoFit/>
          </a:bodyPr>
          <a:lstStyle/>
          <a:p>
            <a:r>
              <a:rPr lang="en-US" dirty="0" smtClean="0"/>
              <a:t>Motorcycle Club </a:t>
            </a:r>
            <a:endParaRPr lang="en-US" dirty="0"/>
          </a:p>
        </p:txBody>
      </p:sp>
      <p:sp>
        <p:nvSpPr>
          <p:cNvPr id="15" name="TextBox 14"/>
          <p:cNvSpPr txBox="1"/>
          <p:nvPr/>
        </p:nvSpPr>
        <p:spPr>
          <a:xfrm>
            <a:off x="7485586" y="4800565"/>
            <a:ext cx="1072281" cy="369332"/>
          </a:xfrm>
          <a:prstGeom prst="rect">
            <a:avLst/>
          </a:prstGeom>
          <a:noFill/>
        </p:spPr>
        <p:txBody>
          <a:bodyPr wrap="none" rtlCol="0">
            <a:spAutoFit/>
          </a:bodyPr>
          <a:lstStyle/>
          <a:p>
            <a:r>
              <a:rPr lang="en-US" dirty="0" smtClean="0"/>
              <a:t>Wellness </a:t>
            </a:r>
            <a:endParaRPr lang="en-US" dirty="0"/>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4073" y="2666544"/>
            <a:ext cx="2952750" cy="1552575"/>
          </a:xfrm>
          <a:prstGeom prst="rect">
            <a:avLst/>
          </a:prstGeom>
        </p:spPr>
      </p:pic>
      <p:sp>
        <p:nvSpPr>
          <p:cNvPr id="17" name="TextBox 16"/>
          <p:cNvSpPr txBox="1"/>
          <p:nvPr/>
        </p:nvSpPr>
        <p:spPr>
          <a:xfrm>
            <a:off x="4037291" y="2249744"/>
            <a:ext cx="1986313" cy="369332"/>
          </a:xfrm>
          <a:prstGeom prst="rect">
            <a:avLst/>
          </a:prstGeom>
          <a:noFill/>
        </p:spPr>
        <p:txBody>
          <a:bodyPr wrap="none" rtlCol="0">
            <a:spAutoFit/>
          </a:bodyPr>
          <a:lstStyle/>
          <a:p>
            <a:r>
              <a:rPr lang="en-US" dirty="0" smtClean="0"/>
              <a:t>Force Preservation </a:t>
            </a:r>
            <a:endParaRPr lang="en-US" dirty="0"/>
          </a:p>
        </p:txBody>
      </p:sp>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08629" y="2490979"/>
            <a:ext cx="1521936" cy="1488413"/>
          </a:xfrm>
          <a:prstGeom prst="rect">
            <a:avLst/>
          </a:prstGeom>
        </p:spPr>
      </p:pic>
      <p:sp>
        <p:nvSpPr>
          <p:cNvPr id="19" name="TextBox 18"/>
          <p:cNvSpPr txBox="1"/>
          <p:nvPr/>
        </p:nvSpPr>
        <p:spPr>
          <a:xfrm>
            <a:off x="9266066" y="2061579"/>
            <a:ext cx="2667397" cy="369332"/>
          </a:xfrm>
          <a:prstGeom prst="rect">
            <a:avLst/>
          </a:prstGeom>
          <a:noFill/>
        </p:spPr>
        <p:txBody>
          <a:bodyPr wrap="none" rtlCol="0">
            <a:spAutoFit/>
          </a:bodyPr>
          <a:lstStyle/>
          <a:p>
            <a:r>
              <a:rPr lang="en-US" dirty="0" smtClean="0"/>
              <a:t>HQMC Civilian Workforce  </a:t>
            </a:r>
            <a:endParaRPr lang="en-US" dirty="0"/>
          </a:p>
        </p:txBody>
      </p:sp>
      <p:sp>
        <p:nvSpPr>
          <p:cNvPr id="2" name="Slide Number Placeholder 1"/>
          <p:cNvSpPr>
            <a:spLocks noGrp="1"/>
          </p:cNvSpPr>
          <p:nvPr>
            <p:ph type="sldNum" sz="quarter" idx="12"/>
          </p:nvPr>
        </p:nvSpPr>
        <p:spPr/>
        <p:txBody>
          <a:bodyPr/>
          <a:lstStyle/>
          <a:p>
            <a:fld id="{951E5077-27DC-4B9C-B108-7CE31A577B45}" type="slidenum">
              <a:rPr lang="en-US" smtClean="0"/>
              <a:t>4</a:t>
            </a:fld>
            <a:endParaRPr lang="en-US"/>
          </a:p>
        </p:txBody>
      </p:sp>
    </p:spTree>
    <p:extLst>
      <p:ext uri="{BB962C8B-B14F-4D97-AF65-F5344CB8AC3E}">
        <p14:creationId xmlns:p14="http://schemas.microsoft.com/office/powerpoint/2010/main" val="1670470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Situational </a:t>
            </a:r>
            <a:r>
              <a:rPr lang="en-US" b="1" dirty="0" smtClean="0"/>
              <a:t>Awareness</a:t>
            </a:r>
            <a:endParaRPr lang="en-US" dirty="0"/>
          </a:p>
        </p:txBody>
      </p:sp>
      <p:sp>
        <p:nvSpPr>
          <p:cNvPr id="4" name="Content Placeholder 3"/>
          <p:cNvSpPr>
            <a:spLocks noGrp="1"/>
          </p:cNvSpPr>
          <p:nvPr>
            <p:ph sz="half" idx="1"/>
          </p:nvPr>
        </p:nvSpPr>
        <p:spPr>
          <a:xfrm>
            <a:off x="838200" y="1825624"/>
            <a:ext cx="5181600" cy="4778375"/>
          </a:xfrm>
        </p:spPr>
        <p:txBody>
          <a:bodyPr>
            <a:normAutofit fontScale="62500" lnSpcReduction="20000"/>
          </a:bodyPr>
          <a:lstStyle/>
          <a:p>
            <a:r>
              <a:rPr lang="en-US" dirty="0"/>
              <a:t>Knowing what is happening around you and knowing where you are in relation to the things around you allows you to anticipate changes in your environment and adjust or react accordingly.</a:t>
            </a:r>
          </a:p>
          <a:p>
            <a:r>
              <a:rPr lang="en-US" dirty="0"/>
              <a:t>It's important to look where you're going, watch what you're doing and pay attention to your surroundings. </a:t>
            </a:r>
            <a:endParaRPr lang="en-US" dirty="0" smtClean="0"/>
          </a:p>
          <a:p>
            <a:r>
              <a:rPr lang="en-US" dirty="0" smtClean="0"/>
              <a:t>A </a:t>
            </a:r>
            <a:r>
              <a:rPr lang="en-US" dirty="0"/>
              <a:t>distraction is anything that prevents you from giving your attention to something else. </a:t>
            </a:r>
            <a:endParaRPr lang="en-US" dirty="0" smtClean="0"/>
          </a:p>
          <a:p>
            <a:r>
              <a:rPr lang="en-US" dirty="0" smtClean="0"/>
              <a:t>When </a:t>
            </a:r>
            <a:r>
              <a:rPr lang="en-US" dirty="0"/>
              <a:t>you're engaged in any task or project, focus on what you're doing</a:t>
            </a:r>
            <a:r>
              <a:rPr lang="en-US" dirty="0" smtClean="0"/>
              <a:t>.</a:t>
            </a:r>
          </a:p>
          <a:p>
            <a:r>
              <a:rPr lang="en-US" dirty="0" smtClean="0"/>
              <a:t>Follow workplace policies on earbuds and headphones to ensure you can hear directions, alarms and announcements while working.</a:t>
            </a:r>
          </a:p>
          <a:p>
            <a:r>
              <a:rPr lang="en-US" dirty="0" smtClean="0"/>
              <a:t>Properly </a:t>
            </a:r>
            <a:r>
              <a:rPr lang="en-US" dirty="0"/>
              <a:t>secure your gear, tools and hand-held equipment so you can focus on the job without constantly re-securing loose items or adjusting your PPE.</a:t>
            </a:r>
          </a:p>
          <a:p>
            <a:r>
              <a:rPr lang="en-US" dirty="0" smtClean="0"/>
              <a:t>Put </a:t>
            </a:r>
            <a:r>
              <a:rPr lang="en-US" dirty="0"/>
              <a:t>the phone down and pay attention to what you're doing.</a:t>
            </a:r>
          </a:p>
        </p:txBody>
      </p:sp>
      <p:pic>
        <p:nvPicPr>
          <p:cNvPr id="6" name="Content Placeholder 5"/>
          <p:cNvPicPr>
            <a:picLocks noGrp="1" noChangeAspect="1"/>
          </p:cNvPicPr>
          <p:nvPr>
            <p:ph sz="half" idx="2"/>
          </p:nvPr>
        </p:nvPicPr>
        <p:blipFill rotWithShape="1">
          <a:blip r:embed="rId3"/>
          <a:srcRect l="28017" t="17173" r="29683" b="16314"/>
          <a:stretch/>
        </p:blipFill>
        <p:spPr>
          <a:xfrm>
            <a:off x="6172200" y="1866791"/>
            <a:ext cx="5181600" cy="4269006"/>
          </a:xfrm>
          <a:prstGeom prst="rect">
            <a:avLst/>
          </a:prstGeom>
        </p:spPr>
      </p:pic>
      <p:sp>
        <p:nvSpPr>
          <p:cNvPr id="2" name="Slide Number Placeholder 1"/>
          <p:cNvSpPr>
            <a:spLocks noGrp="1"/>
          </p:cNvSpPr>
          <p:nvPr>
            <p:ph type="sldNum" sz="quarter" idx="12"/>
          </p:nvPr>
        </p:nvSpPr>
        <p:spPr/>
        <p:txBody>
          <a:bodyPr/>
          <a:lstStyle/>
          <a:p>
            <a:fld id="{951E5077-27DC-4B9C-B108-7CE31A577B45}" type="slidenum">
              <a:rPr lang="en-US" smtClean="0"/>
              <a:t>5</a:t>
            </a:fld>
            <a:endParaRPr lang="en-US"/>
          </a:p>
        </p:txBody>
      </p:sp>
    </p:spTree>
    <p:extLst>
      <p:ext uri="{BB962C8B-B14F-4D97-AF65-F5344CB8AC3E}">
        <p14:creationId xmlns:p14="http://schemas.microsoft.com/office/powerpoint/2010/main" val="1989759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b="1" dirty="0"/>
              <a:t>Mishap Stats and Comparisons</a:t>
            </a:r>
            <a:r>
              <a:rPr lang="en-US" dirty="0"/>
              <a:t/>
            </a:r>
            <a:br>
              <a:rPr lang="en-US" dirty="0"/>
            </a:br>
            <a:r>
              <a:rPr lang="en-US" b="1" dirty="0"/>
              <a:t/>
            </a:r>
            <a:br>
              <a:rPr lang="en-US" b="1" dirty="0"/>
            </a:br>
            <a:r>
              <a:rPr lang="en-US" b="1" dirty="0"/>
              <a:t/>
            </a:r>
            <a:br>
              <a:rPr lang="en-US" b="1" dirty="0"/>
            </a:br>
            <a:endParaRPr lang="en-US" dirty="0"/>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88000"/>
                    </a14:imgEffect>
                  </a14:imgLayer>
                </a14:imgProps>
              </a:ext>
              <a:ext uri="{28A0092B-C50C-407E-A947-70E740481C1C}">
                <a14:useLocalDpi xmlns:a14="http://schemas.microsoft.com/office/drawing/2010/main" val="0"/>
              </a:ext>
            </a:extLst>
          </a:blip>
          <a:srcRect b="1486"/>
          <a:stretch/>
        </p:blipFill>
        <p:spPr>
          <a:xfrm>
            <a:off x="2088514" y="1831175"/>
            <a:ext cx="7746365" cy="4782986"/>
          </a:xfrm>
          <a:prstGeom prst="rect">
            <a:avLst/>
          </a:prstGeom>
          <a:ln>
            <a:solidFill>
              <a:schemeClr val="tx1"/>
            </a:solidFill>
          </a:ln>
          <a:effectLst>
            <a:outerShdw blurRad="50800" dist="50800" dir="5400000" algn="ctr" rotWithShape="0">
              <a:srgbClr val="000000"/>
            </a:outerShdw>
          </a:effectLst>
        </p:spPr>
      </p:pic>
      <p:sp>
        <p:nvSpPr>
          <p:cNvPr id="11" name="TextBox 10"/>
          <p:cNvSpPr txBox="1"/>
          <p:nvPr/>
        </p:nvSpPr>
        <p:spPr>
          <a:xfrm>
            <a:off x="2870835" y="3139440"/>
            <a:ext cx="6065520" cy="1938992"/>
          </a:xfrm>
          <a:prstGeom prst="rect">
            <a:avLst/>
          </a:prstGeom>
          <a:noFill/>
        </p:spPr>
        <p:txBody>
          <a:bodyPr wrap="square" rtlCol="0">
            <a:spAutoFit/>
          </a:bodyPr>
          <a:lstStyle/>
          <a:p>
            <a:pPr algn="ctr"/>
            <a:r>
              <a:rPr lang="en-US" sz="4000" b="1" dirty="0" smtClean="0">
                <a:solidFill>
                  <a:srgbClr val="FFFF00"/>
                </a:solidFill>
              </a:rPr>
              <a:t>You </a:t>
            </a:r>
            <a:r>
              <a:rPr lang="en-US" sz="4000" b="1" dirty="0">
                <a:solidFill>
                  <a:srgbClr val="FFFF00"/>
                </a:solidFill>
              </a:rPr>
              <a:t>Need to Know</a:t>
            </a:r>
            <a:br>
              <a:rPr lang="en-US" sz="4000" b="1" dirty="0">
                <a:solidFill>
                  <a:srgbClr val="FFFF00"/>
                </a:solidFill>
              </a:rPr>
            </a:br>
            <a:r>
              <a:rPr lang="en-US" sz="4000" b="1" dirty="0">
                <a:solidFill>
                  <a:srgbClr val="FFFF00"/>
                </a:solidFill>
              </a:rPr>
              <a:t/>
            </a:r>
            <a:br>
              <a:rPr lang="en-US" sz="4000" b="1" dirty="0">
                <a:solidFill>
                  <a:srgbClr val="FFFF00"/>
                </a:solidFill>
              </a:rPr>
            </a:br>
            <a:r>
              <a:rPr lang="en-US" sz="4000" b="1" dirty="0">
                <a:solidFill>
                  <a:srgbClr val="FFFF00"/>
                </a:solidFill>
              </a:rPr>
              <a:t>Enterprise Safety </a:t>
            </a:r>
            <a:r>
              <a:rPr lang="en-US" sz="4000" b="1" dirty="0" smtClean="0">
                <a:solidFill>
                  <a:srgbClr val="FFFF00"/>
                </a:solidFill>
              </a:rPr>
              <a:t>Updates</a:t>
            </a:r>
          </a:p>
        </p:txBody>
      </p:sp>
      <p:sp>
        <p:nvSpPr>
          <p:cNvPr id="2" name="Slide Number Placeholder 1"/>
          <p:cNvSpPr>
            <a:spLocks noGrp="1"/>
          </p:cNvSpPr>
          <p:nvPr>
            <p:ph type="sldNum" sz="quarter" idx="12"/>
          </p:nvPr>
        </p:nvSpPr>
        <p:spPr/>
        <p:txBody>
          <a:bodyPr/>
          <a:lstStyle/>
          <a:p>
            <a:fld id="{951E5077-27DC-4B9C-B108-7CE31A577B45}" type="slidenum">
              <a:rPr lang="en-US" smtClean="0"/>
              <a:t>6</a:t>
            </a:fld>
            <a:endParaRPr lang="en-US"/>
          </a:p>
        </p:txBody>
      </p:sp>
    </p:spTree>
    <p:extLst>
      <p:ext uri="{BB962C8B-B14F-4D97-AF65-F5344CB8AC3E}">
        <p14:creationId xmlns:p14="http://schemas.microsoft.com/office/powerpoint/2010/main" val="344385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Enterprise Mishap Stats and Comparison </a:t>
            </a:r>
            <a:endParaRPr lang="en-US" dirty="0"/>
          </a:p>
        </p:txBody>
      </p:sp>
      <p:pic>
        <p:nvPicPr>
          <p:cNvPr id="6" name="Content Placeholder 16"/>
          <p:cNvPicPr>
            <a:picLocks noGrp="1" noChangeAspect="1"/>
          </p:cNvPicPr>
          <p:nvPr>
            <p:ph sz="half" idx="1"/>
          </p:nvPr>
        </p:nvPicPr>
        <p:blipFill rotWithShape="1">
          <a:blip r:embed="rId2"/>
          <a:srcRect l="56087" t="43390" r="22116" b="22109"/>
          <a:stretch/>
        </p:blipFill>
        <p:spPr>
          <a:xfrm>
            <a:off x="660400" y="1847432"/>
            <a:ext cx="5323840" cy="4361139"/>
          </a:xfrm>
          <a:prstGeom prst="rect">
            <a:avLst/>
          </a:prstGeom>
          <a:ln w="28575">
            <a:solidFill>
              <a:schemeClr val="tx1"/>
            </a:solidFill>
          </a:ln>
        </p:spPr>
      </p:pic>
      <p:pic>
        <p:nvPicPr>
          <p:cNvPr id="7" name="Content Placeholder 15"/>
          <p:cNvPicPr>
            <a:picLocks noGrp="1" noChangeAspect="1"/>
          </p:cNvPicPr>
          <p:nvPr>
            <p:ph sz="half" idx="2"/>
          </p:nvPr>
        </p:nvPicPr>
        <p:blipFill rotWithShape="1">
          <a:blip r:embed="rId3"/>
          <a:srcRect l="51801" t="41900" r="22218" b="23614"/>
          <a:stretch/>
        </p:blipFill>
        <p:spPr>
          <a:xfrm>
            <a:off x="6194257" y="1847432"/>
            <a:ext cx="5406375" cy="4361139"/>
          </a:xfrm>
          <a:prstGeom prst="rect">
            <a:avLst/>
          </a:prstGeom>
          <a:ln w="28575">
            <a:solidFill>
              <a:schemeClr val="tx1"/>
            </a:solidFill>
          </a:ln>
        </p:spPr>
      </p:pic>
      <p:sp>
        <p:nvSpPr>
          <p:cNvPr id="2" name="Slide Number Placeholder 1"/>
          <p:cNvSpPr>
            <a:spLocks noGrp="1"/>
          </p:cNvSpPr>
          <p:nvPr>
            <p:ph type="sldNum" sz="quarter" idx="12"/>
          </p:nvPr>
        </p:nvSpPr>
        <p:spPr/>
        <p:txBody>
          <a:bodyPr/>
          <a:lstStyle/>
          <a:p>
            <a:fld id="{951E5077-27DC-4B9C-B108-7CE31A577B45}" type="slidenum">
              <a:rPr lang="en-US" smtClean="0"/>
              <a:t>7</a:t>
            </a:fld>
            <a:endParaRPr lang="en-US"/>
          </a:p>
        </p:txBody>
      </p:sp>
    </p:spTree>
    <p:extLst>
      <p:ext uri="{BB962C8B-B14F-4D97-AF65-F5344CB8AC3E}">
        <p14:creationId xmlns:p14="http://schemas.microsoft.com/office/powerpoint/2010/main" val="3514311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Enterprise Mishap Stats and Comparison </a:t>
            </a:r>
            <a:endParaRPr lang="en-US" dirty="0"/>
          </a:p>
        </p:txBody>
      </p:sp>
      <p:pic>
        <p:nvPicPr>
          <p:cNvPr id="6" name="Picture 5"/>
          <p:cNvPicPr>
            <a:picLocks noChangeAspect="1"/>
          </p:cNvPicPr>
          <p:nvPr/>
        </p:nvPicPr>
        <p:blipFill>
          <a:blip r:embed="rId2"/>
          <a:stretch>
            <a:fillRect/>
          </a:stretch>
        </p:blipFill>
        <p:spPr>
          <a:xfrm>
            <a:off x="1845271" y="2095929"/>
            <a:ext cx="8274091" cy="4016188"/>
          </a:xfrm>
          <a:prstGeom prst="rect">
            <a:avLst/>
          </a:prstGeom>
        </p:spPr>
      </p:pic>
      <p:sp>
        <p:nvSpPr>
          <p:cNvPr id="7" name="TextBox 6"/>
          <p:cNvSpPr txBox="1"/>
          <p:nvPr/>
        </p:nvSpPr>
        <p:spPr>
          <a:xfrm>
            <a:off x="4239221" y="1761281"/>
            <a:ext cx="3655168" cy="646331"/>
          </a:xfrm>
          <a:prstGeom prst="rect">
            <a:avLst/>
          </a:prstGeom>
          <a:noFill/>
        </p:spPr>
        <p:txBody>
          <a:bodyPr wrap="none" rtlCol="0">
            <a:spAutoFit/>
          </a:bodyPr>
          <a:lstStyle/>
          <a:p>
            <a:r>
              <a:rPr lang="en-US" altLang="en-US" b="1" dirty="0">
                <a:solidFill>
                  <a:schemeClr val="tx2"/>
                </a:solidFill>
                <a:latin typeface="Tahoma" pitchFamily="34" charset="0"/>
              </a:rPr>
              <a:t>FY18-21 Fatalities by Mishaps</a:t>
            </a:r>
          </a:p>
          <a:p>
            <a:endParaRPr lang="en-US" dirty="0"/>
          </a:p>
        </p:txBody>
      </p:sp>
      <p:sp>
        <p:nvSpPr>
          <p:cNvPr id="8" name="TextBox 5"/>
          <p:cNvSpPr txBox="1"/>
          <p:nvPr/>
        </p:nvSpPr>
        <p:spPr>
          <a:xfrm>
            <a:off x="2040762" y="6140787"/>
            <a:ext cx="1606296" cy="380033"/>
          </a:xfrm>
          <a:prstGeom prst="rect">
            <a:avLst/>
          </a:prstGeom>
          <a:solidFill>
            <a:schemeClr val="bg1">
              <a:lumMod val="65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t>Aviation</a:t>
            </a:r>
          </a:p>
        </p:txBody>
      </p:sp>
      <p:sp>
        <p:nvSpPr>
          <p:cNvPr id="9" name="TextBox 6"/>
          <p:cNvSpPr txBox="1"/>
          <p:nvPr/>
        </p:nvSpPr>
        <p:spPr>
          <a:xfrm>
            <a:off x="3655810" y="6141731"/>
            <a:ext cx="2633508" cy="380033"/>
          </a:xfrm>
          <a:prstGeom prst="rect">
            <a:avLst/>
          </a:prstGeom>
          <a:solidFill>
            <a:schemeClr val="accent4">
              <a:lumMod val="65000"/>
              <a:lumOff val="35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solidFill>
                  <a:schemeClr val="bg1"/>
                </a:solidFill>
              </a:rPr>
              <a:t>On-Duty</a:t>
            </a:r>
          </a:p>
        </p:txBody>
      </p:sp>
      <p:sp>
        <p:nvSpPr>
          <p:cNvPr id="10" name="TextBox 11"/>
          <p:cNvSpPr txBox="1"/>
          <p:nvPr/>
        </p:nvSpPr>
        <p:spPr>
          <a:xfrm>
            <a:off x="6298024" y="6141737"/>
            <a:ext cx="3708123" cy="380033"/>
          </a:xfrm>
          <a:prstGeom prst="rect">
            <a:avLst/>
          </a:prstGeom>
          <a:solidFill>
            <a:schemeClr val="accent3">
              <a:lumMod val="85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t>Off-Duty</a:t>
            </a:r>
          </a:p>
        </p:txBody>
      </p:sp>
      <p:sp>
        <p:nvSpPr>
          <p:cNvPr id="2" name="Slide Number Placeholder 1"/>
          <p:cNvSpPr>
            <a:spLocks noGrp="1"/>
          </p:cNvSpPr>
          <p:nvPr>
            <p:ph type="sldNum" sz="quarter" idx="12"/>
          </p:nvPr>
        </p:nvSpPr>
        <p:spPr/>
        <p:txBody>
          <a:bodyPr/>
          <a:lstStyle/>
          <a:p>
            <a:fld id="{951E5077-27DC-4B9C-B108-7CE31A577B45}" type="slidenum">
              <a:rPr lang="en-US" smtClean="0"/>
              <a:t>8</a:t>
            </a:fld>
            <a:endParaRPr lang="en-US"/>
          </a:p>
        </p:txBody>
      </p:sp>
    </p:spTree>
    <p:extLst>
      <p:ext uri="{BB962C8B-B14F-4D97-AF65-F5344CB8AC3E}">
        <p14:creationId xmlns:p14="http://schemas.microsoft.com/office/powerpoint/2010/main" val="3944768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Costs Associated to Mishaps</a:t>
            </a:r>
            <a:endParaRPr lang="en-US" dirty="0"/>
          </a:p>
        </p:txBody>
      </p:sp>
      <p:pic>
        <p:nvPicPr>
          <p:cNvPr id="3" name="Picture 2"/>
          <p:cNvPicPr>
            <a:picLocks noChangeAspect="1"/>
          </p:cNvPicPr>
          <p:nvPr/>
        </p:nvPicPr>
        <p:blipFill rotWithShape="1">
          <a:blip r:embed="rId2"/>
          <a:srcRect r="17268"/>
          <a:stretch/>
        </p:blipFill>
        <p:spPr>
          <a:xfrm>
            <a:off x="160802" y="2125713"/>
            <a:ext cx="7462623" cy="4290270"/>
          </a:xfrm>
          <a:prstGeom prst="rect">
            <a:avLst/>
          </a:prstGeom>
          <a:ln w="19050">
            <a:solidFill>
              <a:schemeClr val="tx1"/>
            </a:solidFill>
          </a:ln>
        </p:spPr>
      </p:pic>
      <p:pic>
        <p:nvPicPr>
          <p:cNvPr id="4" name="Picture 3"/>
          <p:cNvPicPr>
            <a:picLocks noChangeAspect="1"/>
          </p:cNvPicPr>
          <p:nvPr/>
        </p:nvPicPr>
        <p:blipFill>
          <a:blip r:embed="rId3"/>
          <a:stretch>
            <a:fillRect/>
          </a:stretch>
        </p:blipFill>
        <p:spPr>
          <a:xfrm>
            <a:off x="7733433" y="2136911"/>
            <a:ext cx="4249661" cy="2413124"/>
          </a:xfrm>
          <a:prstGeom prst="rect">
            <a:avLst/>
          </a:prstGeom>
        </p:spPr>
      </p:pic>
      <p:sp>
        <p:nvSpPr>
          <p:cNvPr id="5" name="Slide Number Placeholder 4"/>
          <p:cNvSpPr>
            <a:spLocks noGrp="1"/>
          </p:cNvSpPr>
          <p:nvPr>
            <p:ph type="sldNum" sz="quarter" idx="12"/>
          </p:nvPr>
        </p:nvSpPr>
        <p:spPr/>
        <p:txBody>
          <a:bodyPr/>
          <a:lstStyle/>
          <a:p>
            <a:fld id="{951E5077-27DC-4B9C-B108-7CE31A577B45}" type="slidenum">
              <a:rPr lang="en-US" smtClean="0"/>
              <a:t>9</a:t>
            </a:fld>
            <a:endParaRPr lang="en-US"/>
          </a:p>
        </p:txBody>
      </p:sp>
    </p:spTree>
    <p:extLst>
      <p:ext uri="{BB962C8B-B14F-4D97-AF65-F5344CB8AC3E}">
        <p14:creationId xmlns:p14="http://schemas.microsoft.com/office/powerpoint/2010/main" val="3405594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807</Words>
  <Application>Microsoft Office PowerPoint</Application>
  <PresentationFormat>Widescreen</PresentationFormat>
  <Paragraphs>92</Paragraphs>
  <Slides>12</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Tahoma</vt:lpstr>
      <vt:lpstr>Office Theme</vt:lpstr>
      <vt:lpstr>Acrobat Document</vt:lpstr>
      <vt:lpstr>PowerPoint Presentation</vt:lpstr>
      <vt:lpstr>Overview </vt:lpstr>
      <vt:lpstr>PowerPoint Presentation</vt:lpstr>
      <vt:lpstr>Safety, It’s what we do!</vt:lpstr>
      <vt:lpstr>Situational Awareness</vt:lpstr>
      <vt:lpstr>Mishap Stats and Comparisons   </vt:lpstr>
      <vt:lpstr>Enterprise Mishap Stats and Comparison </vt:lpstr>
      <vt:lpstr>Enterprise Mishap Stats and Comparison </vt:lpstr>
      <vt:lpstr>Costs Associated to Mishaps</vt:lpstr>
      <vt:lpstr>Force Preservation </vt:lpstr>
      <vt:lpstr>Local Rounds </vt:lpstr>
      <vt:lpstr>Questions?</vt:lpstr>
    </vt:vector>
  </TitlesOfParts>
  <Company>The United States Marine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Barnett CIV Kenneth W</dc:creator>
  <cp:lastModifiedBy>Barnett CIV Kenneth W</cp:lastModifiedBy>
  <cp:revision>36</cp:revision>
  <dcterms:created xsi:type="dcterms:W3CDTF">2022-02-07T14:13:22Z</dcterms:created>
  <dcterms:modified xsi:type="dcterms:W3CDTF">2022-02-11T17:19:46Z</dcterms:modified>
</cp:coreProperties>
</file>